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0"/>
  </p:notesMasterIdLst>
  <p:sldIdLst>
    <p:sldId id="266" r:id="rId2"/>
    <p:sldId id="260" r:id="rId3"/>
    <p:sldId id="256" r:id="rId4"/>
    <p:sldId id="262" r:id="rId5"/>
    <p:sldId id="258" r:id="rId6"/>
    <p:sldId id="263" r:id="rId7"/>
    <p:sldId id="261" r:id="rId8"/>
    <p:sldId id="264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544" autoAdjust="0"/>
  </p:normalViewPr>
  <p:slideViewPr>
    <p:cSldViewPr>
      <p:cViewPr varScale="1">
        <p:scale>
          <a:sx n="67" d="100"/>
          <a:sy n="67" d="100"/>
        </p:scale>
        <p:origin x="-115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3ECFA5-34AD-4BCC-8819-2FDF752DE444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5A4925-8DBE-4980-9A9B-0A63C71083B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94570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5A4925-8DBE-4980-9A9B-0A63C71083BD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856446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C5A4925-8DBE-4980-9A9B-0A63C71083BD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91396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63E0-622F-4160-BC03-EA459A30A3AE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8F150-6FA1-4197-B2E1-1264DEE9D5BD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63E0-622F-4160-BC03-EA459A30A3AE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8F150-6FA1-4197-B2E1-1264DEE9D5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63E0-622F-4160-BC03-EA459A30A3AE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8F150-6FA1-4197-B2E1-1264DEE9D5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63E0-622F-4160-BC03-EA459A30A3AE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8F150-6FA1-4197-B2E1-1264DEE9D5BD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63E0-622F-4160-BC03-EA459A30A3AE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8F150-6FA1-4197-B2E1-1264DEE9D5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63E0-622F-4160-BC03-EA459A30A3AE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8F150-6FA1-4197-B2E1-1264DEE9D5BD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63E0-622F-4160-BC03-EA459A30A3AE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8F150-6FA1-4197-B2E1-1264DEE9D5BD}" type="slidenum">
              <a:rPr lang="fr-FR" smtClean="0"/>
              <a:t>‹N°›</a:t>
            </a:fld>
            <a:endParaRPr lang="fr-FR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63E0-622F-4160-BC03-EA459A30A3AE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8F150-6FA1-4197-B2E1-1264DEE9D5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63E0-622F-4160-BC03-EA459A30A3AE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8F150-6FA1-4197-B2E1-1264DEE9D5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63E0-622F-4160-BC03-EA459A30A3AE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8F150-6FA1-4197-B2E1-1264DEE9D5B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263E0-622F-4160-BC03-EA459A30A3AE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08F150-6FA1-4197-B2E1-1264DEE9D5BD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3D263E0-622F-4160-BC03-EA459A30A3AE}" type="datetimeFigureOut">
              <a:rPr lang="fr-FR" smtClean="0"/>
              <a:t>02/12/2013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7008F150-6FA1-4197-B2E1-1264DEE9D5B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jpe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/>
          <p:cNvSpPr txBox="1"/>
          <p:nvPr/>
        </p:nvSpPr>
        <p:spPr>
          <a:xfrm>
            <a:off x="251520" y="908720"/>
            <a:ext cx="856895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5400" dirty="0" smtClean="0">
                <a:solidFill>
                  <a:schemeClr val="accent1"/>
                </a:solidFill>
              </a:rPr>
              <a:t>L’association Equipage avec le conseil général   pour rechercher </a:t>
            </a:r>
          </a:p>
          <a:p>
            <a:r>
              <a:rPr lang="fr-FR" sz="5400" dirty="0" smtClean="0">
                <a:solidFill>
                  <a:schemeClr val="accent1"/>
                </a:solidFill>
              </a:rPr>
              <a:t>des Accueillants Familiaux</a:t>
            </a:r>
            <a:endParaRPr lang="fr-FR" sz="5400" dirty="0">
              <a:solidFill>
                <a:schemeClr val="accent1"/>
              </a:solidFill>
            </a:endParaRPr>
          </a:p>
        </p:txBody>
      </p:sp>
      <p:pic>
        <p:nvPicPr>
          <p:cNvPr id="3" name="Imag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221088"/>
            <a:ext cx="3411191" cy="2505808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4008" y="4805697"/>
            <a:ext cx="3744416" cy="9361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3619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561"/>
    </mc:Choice>
    <mc:Fallback xmlns="">
      <p:transition spd="slow" advTm="3561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6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4" y="1988840"/>
            <a:ext cx="3346450" cy="2952328"/>
          </a:xfrm>
          <a:ln>
            <a:solidFill>
              <a:schemeClr val="accent1"/>
            </a:solidFill>
          </a:ln>
        </p:spPr>
      </p:pic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395536" y="1340768"/>
            <a:ext cx="4176465" cy="4637061"/>
          </a:xfrm>
          <a:noFill/>
          <a:ln w="28575">
            <a:noFill/>
          </a:ln>
        </p:spPr>
        <p:txBody>
          <a:bodyPr>
            <a:normAutofit fontScale="92500"/>
          </a:bodyPr>
          <a:lstStyle/>
          <a:p>
            <a:pPr marL="45720" indent="0" algn="ctr">
              <a:buNone/>
            </a:pPr>
            <a:endParaRPr lang="fr-FR" dirty="0">
              <a:latin typeface="Comic Sans MS" panose="030F0702030302020204" pitchFamily="66" charset="0"/>
            </a:endParaRPr>
          </a:p>
          <a:p>
            <a:pPr marL="365760" lvl="1" indent="0" algn="ctr">
              <a:lnSpc>
                <a:spcPct val="150000"/>
              </a:lnSpc>
              <a:buNone/>
            </a:pPr>
            <a:r>
              <a:rPr lang="fr-FR" sz="2600" dirty="0" smtClean="0">
                <a:latin typeface="+mj-lt"/>
              </a:rPr>
              <a:t>Pour                </a:t>
            </a:r>
          </a:p>
          <a:p>
            <a:pPr marL="365760" lvl="1" indent="0" algn="ctr">
              <a:lnSpc>
                <a:spcPct val="150000"/>
              </a:lnSpc>
              <a:buNone/>
            </a:pPr>
            <a:r>
              <a:rPr lang="fr-FR" sz="2600" dirty="0">
                <a:latin typeface="+mj-lt"/>
              </a:rPr>
              <a:t>a</a:t>
            </a:r>
            <a:r>
              <a:rPr lang="fr-FR" sz="2600" dirty="0" smtClean="0">
                <a:latin typeface="+mj-lt"/>
              </a:rPr>
              <a:t>ccompagner des personnes handicapées dont certaines fréquenteront l’accueil de jour du Foyer d’Accueil Spécialisé de </a:t>
            </a:r>
            <a:r>
              <a:rPr lang="fr-FR" sz="2600" dirty="0" err="1" smtClean="0">
                <a:latin typeface="+mj-lt"/>
              </a:rPr>
              <a:t>Diarville</a:t>
            </a:r>
            <a:endParaRPr lang="fr-FR" sz="2600" dirty="0" smtClean="0">
              <a:latin typeface="+mj-lt"/>
            </a:endParaRPr>
          </a:p>
          <a:p>
            <a:pPr marL="0" indent="0">
              <a:buNone/>
            </a:pPr>
            <a:endParaRPr lang="fr-FR" dirty="0" smtClean="0">
              <a:latin typeface="Comic Sans MS" panose="030F0702030302020204" pitchFamily="66" charset="0"/>
            </a:endParaRPr>
          </a:p>
          <a:p>
            <a:pPr marL="45720" indent="0">
              <a:buNone/>
            </a:pPr>
            <a:endParaRPr lang="fr-FR" sz="4400" dirty="0" smtClean="0">
              <a:latin typeface="Comic Sans MS" panose="030F0702030302020204" pitchFamily="66" charset="0"/>
            </a:endParaRPr>
          </a:p>
        </p:txBody>
      </p:sp>
      <p:pic>
        <p:nvPicPr>
          <p:cNvPr id="11" name="Image 1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620688"/>
            <a:ext cx="1872208" cy="2103142"/>
          </a:xfrm>
          <a:prstGeom prst="rect">
            <a:avLst/>
          </a:prstGeom>
          <a:scene3d>
            <a:camera prst="orthographicFront">
              <a:rot lat="300000" lon="0" rev="0"/>
            </a:camera>
            <a:lightRig rig="threePt" dir="t"/>
          </a:scene3d>
          <a:sp3d>
            <a:bevelT/>
          </a:sp3d>
        </p:spPr>
      </p:pic>
    </p:spTree>
    <p:extLst>
      <p:ext uri="{BB962C8B-B14F-4D97-AF65-F5344CB8AC3E}">
        <p14:creationId xmlns:p14="http://schemas.microsoft.com/office/powerpoint/2010/main" val="3257752638"/>
      </p:ext>
    </p:extLst>
  </p:cSld>
  <p:clrMapOvr>
    <a:masterClrMapping/>
  </p:clrMapOvr>
  <p:transition spd="slow" advTm="6073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Espace réservé du contenu 6"/>
          <p:cNvPicPr>
            <a:picLocks noGrp="1" noChangeAspect="1"/>
          </p:cNvPicPr>
          <p:nvPr>
            <p:ph type="pic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4" b="404"/>
          <a:stretch>
            <a:fillRect/>
          </a:stretch>
        </p:blipFill>
        <p:spPr>
          <a:xfrm>
            <a:off x="138335" y="1556792"/>
            <a:ext cx="4114800" cy="2911782"/>
          </a:xfrm>
          <a:effectLst>
            <a:reflection blurRad="4350" stA="23000" endA="300" endPos="28000" dir="5400000" sy="-100000" algn="bl" rotWithShape="0"/>
          </a:effectLst>
        </p:spPr>
      </p:pic>
      <p:sp>
        <p:nvSpPr>
          <p:cNvPr id="4" name="Titre 3"/>
          <p:cNvSpPr>
            <a:spLocks noGrp="1"/>
          </p:cNvSpPr>
          <p:nvPr>
            <p:ph type="title"/>
          </p:nvPr>
        </p:nvSpPr>
        <p:spPr>
          <a:xfrm>
            <a:off x="4355976" y="3933056"/>
            <a:ext cx="4320480" cy="2361748"/>
          </a:xfrm>
          <a:noFill/>
          <a:ln>
            <a:noFill/>
          </a:ln>
        </p:spPr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Devenez accueillant familial!</a:t>
            </a:r>
            <a:endParaRPr lang="fr-FR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700162" y="4293096"/>
            <a:ext cx="3583806" cy="1569660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r>
              <a:rPr lang="fr-FR" sz="3200" dirty="0" smtClean="0">
                <a:solidFill>
                  <a:schemeClr val="accent1"/>
                </a:solidFill>
                <a:latin typeface="ComicType" panose="00000400000000000000" pitchFamily="2" charset="0"/>
              </a:rPr>
              <a:t>Et si on faisait </a:t>
            </a:r>
          </a:p>
          <a:p>
            <a:r>
              <a:rPr lang="fr-FR" sz="3200" dirty="0" smtClean="0">
                <a:solidFill>
                  <a:schemeClr val="accent1"/>
                </a:solidFill>
                <a:latin typeface="ComicType" panose="00000400000000000000" pitchFamily="2" charset="0"/>
              </a:rPr>
              <a:t>un bout de chemin</a:t>
            </a:r>
            <a:r>
              <a:rPr lang="fr-FR" sz="3200" b="1" dirty="0" smtClean="0">
                <a:solidFill>
                  <a:schemeClr val="accent1"/>
                </a:solidFill>
                <a:latin typeface="ComicType" panose="00000400000000000000" pitchFamily="2" charset="0"/>
              </a:rPr>
              <a:t> </a:t>
            </a:r>
            <a:r>
              <a:rPr lang="fr-FR" sz="3200" dirty="0" smtClean="0">
                <a:solidFill>
                  <a:schemeClr val="accent1"/>
                </a:solidFill>
                <a:latin typeface="ComicType" panose="00000400000000000000" pitchFamily="2" charset="0"/>
              </a:rPr>
              <a:t>ensemble ?</a:t>
            </a:r>
            <a:endParaRPr lang="fr-FR" sz="3200" dirty="0">
              <a:solidFill>
                <a:schemeClr val="accent1"/>
              </a:solidFill>
              <a:latin typeface="ComicType" panose="00000400000000000000" pitchFamily="2" charset="0"/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2"/>
          </p:nvPr>
        </p:nvSpPr>
        <p:spPr>
          <a:xfrm flipH="1">
            <a:off x="4571997" y="836712"/>
            <a:ext cx="4032450" cy="31683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sz="2400" dirty="0" smtClean="0"/>
              <a:t>Vous habitez le Saintois</a:t>
            </a:r>
          </a:p>
          <a:p>
            <a:pPr marL="0" indent="0">
              <a:buNone/>
            </a:pPr>
            <a:r>
              <a:rPr lang="fr-FR" sz="2400" dirty="0" smtClean="0"/>
              <a:t>Votre foyer a une ou plusieurs chambres disponibles</a:t>
            </a:r>
          </a:p>
          <a:p>
            <a:pPr marL="0" indent="0">
              <a:buNone/>
            </a:pPr>
            <a:r>
              <a:rPr lang="fr-FR" sz="2400" dirty="0" smtClean="0"/>
              <a:t>Vous avez des qualités d’accompagnateur</a:t>
            </a:r>
          </a:p>
          <a:p>
            <a:pPr marL="0" indent="0">
              <a:buNone/>
            </a:pPr>
            <a:r>
              <a:rPr lang="fr-FR" sz="2400" dirty="0" smtClean="0"/>
              <a:t>Un revenu d’appoint vous semble intéressant…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8319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1908"/>
    </mc:Choice>
    <mc:Fallback xmlns="">
      <p:transition spd="slow" advTm="11908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space réservé du texte 6"/>
          <p:cNvSpPr>
            <a:spLocks noGrp="1"/>
          </p:cNvSpPr>
          <p:nvPr>
            <p:ph type="body" sz="half" idx="2"/>
          </p:nvPr>
        </p:nvSpPr>
        <p:spPr>
          <a:xfrm>
            <a:off x="3855563" y="764704"/>
            <a:ext cx="5040559" cy="2880320"/>
          </a:xfrm>
          <a:ln w="3175">
            <a:noFill/>
          </a:ln>
          <a:effectLst>
            <a:glow rad="63500">
              <a:schemeClr val="accent1">
                <a:satMod val="175000"/>
                <a:alpha val="40000"/>
              </a:schemeClr>
            </a:glow>
          </a:effectLst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sz="2200" dirty="0" smtClean="0">
                <a:latin typeface="+mj-lt"/>
              </a:rPr>
              <a:t>L’ accueil familial est un statut réglementé  par le code de l’action sociale et </a:t>
            </a:r>
            <a:r>
              <a:rPr lang="fr-FR" sz="2200" dirty="0" smtClean="0">
                <a:latin typeface="+mj-lt"/>
              </a:rPr>
              <a:t>des familles, </a:t>
            </a:r>
            <a:r>
              <a:rPr lang="fr-FR" sz="2200" dirty="0" smtClean="0">
                <a:latin typeface="+mj-lt"/>
              </a:rPr>
              <a:t>pour accueillir à son domicile, à titre onéreux, une personne âgée ou handicapée. </a:t>
            </a:r>
            <a:br>
              <a:rPr lang="fr-FR" sz="2200" dirty="0" smtClean="0">
                <a:latin typeface="+mj-lt"/>
              </a:rPr>
            </a:br>
            <a:r>
              <a:rPr lang="fr-FR" sz="2200" dirty="0" smtClean="0">
                <a:latin typeface="+mj-lt"/>
              </a:rPr>
              <a:t>La personne qui accueille doit obtenir un </a:t>
            </a:r>
            <a:r>
              <a:rPr lang="fr-FR" sz="2200" dirty="0" smtClean="0">
                <a:solidFill>
                  <a:schemeClr val="accent5">
                    <a:lumMod val="75000"/>
                  </a:schemeClr>
                </a:solidFill>
                <a:latin typeface="+mj-lt"/>
              </a:rPr>
              <a:t>agrément</a:t>
            </a:r>
            <a:r>
              <a:rPr lang="fr-FR" sz="2200" dirty="0" smtClean="0">
                <a:latin typeface="+mj-lt"/>
              </a:rPr>
              <a:t> du président du conseil général</a:t>
            </a:r>
            <a:r>
              <a:rPr lang="fr-FR" dirty="0" smtClean="0">
                <a:latin typeface="+mj-lt"/>
              </a:rPr>
              <a:t>.   </a:t>
            </a:r>
            <a:endParaRPr lang="fr-FR" dirty="0">
              <a:latin typeface="+mj-lt"/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96000" y="5085184"/>
            <a:ext cx="8424936" cy="936104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chemeClr val="accent1"/>
                </a:solidFill>
              </a:rPr>
              <a:t>Accueillant familial agréé!</a:t>
            </a:r>
            <a:endParaRPr lang="fr-FR" dirty="0">
              <a:solidFill>
                <a:schemeClr val="accent1"/>
              </a:solidFill>
            </a:endParaRPr>
          </a:p>
        </p:txBody>
      </p:sp>
      <p:pic>
        <p:nvPicPr>
          <p:cNvPr id="8" name="Image 7"/>
          <p:cNvPicPr/>
          <p:nvPr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2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1211" t="-1789" r="837" b="-116"/>
          <a:stretch/>
        </p:blipFill>
        <p:spPr bwMode="auto">
          <a:xfrm>
            <a:off x="396000" y="1872000"/>
            <a:ext cx="3276000" cy="2556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66152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2510"/>
    </mc:Choice>
    <mc:Fallback xmlns="">
      <p:transition spd="slow" advTm="1251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635896" y="548680"/>
            <a:ext cx="4680520" cy="926994"/>
          </a:xfrm>
          <a:ln w="3175">
            <a:noFill/>
          </a:ln>
        </p:spPr>
        <p:txBody>
          <a:bodyPr/>
          <a:lstStyle/>
          <a:p>
            <a:pPr marL="0" indent="0" algn="ctr">
              <a:buNone/>
            </a:pPr>
            <a:r>
              <a:rPr lang="fr-FR" dirty="0">
                <a:solidFill>
                  <a:schemeClr val="accent1"/>
                </a:solidFill>
              </a:rPr>
              <a:t>V</a:t>
            </a:r>
            <a:r>
              <a:rPr lang="fr-FR" dirty="0" smtClean="0">
                <a:solidFill>
                  <a:schemeClr val="accent1"/>
                </a:solidFill>
              </a:rPr>
              <a:t>otre</a:t>
            </a:r>
            <a:r>
              <a:rPr lang="fr-FR" dirty="0" smtClean="0"/>
              <a:t> </a:t>
            </a:r>
            <a:r>
              <a:rPr lang="fr-FR" dirty="0" smtClean="0">
                <a:solidFill>
                  <a:schemeClr val="accent1"/>
                </a:solidFill>
              </a:rPr>
              <a:t>métier</a:t>
            </a:r>
            <a:r>
              <a:rPr lang="fr-FR" dirty="0" smtClean="0"/>
              <a:t>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3"/>
          </p:nvPr>
        </p:nvSpPr>
        <p:spPr>
          <a:xfrm>
            <a:off x="251520" y="2348880"/>
            <a:ext cx="8892480" cy="4392487"/>
          </a:xfrm>
          <a:noFill/>
          <a:ln w="3175" cmpd="dbl">
            <a:noFill/>
          </a:ln>
        </p:spPr>
        <p:txBody>
          <a:bodyPr>
            <a:normAutofit fontScale="77500" lnSpcReduction="20000"/>
          </a:bodyPr>
          <a:lstStyle/>
          <a:p>
            <a:endParaRPr lang="fr-FR" dirty="0" smtClean="0">
              <a:latin typeface="Comic Sans MS" panose="030F0702030302020204" pitchFamily="66" charset="0"/>
            </a:endParaRPr>
          </a:p>
          <a:p>
            <a:r>
              <a:rPr lang="fr-FR" sz="2400" dirty="0">
                <a:latin typeface="AdelonSerial-Xbold" panose="00000400000000000000" pitchFamily="2" charset="0"/>
              </a:rPr>
              <a:t> </a:t>
            </a:r>
            <a:r>
              <a:rPr lang="fr-FR" dirty="0">
                <a:latin typeface="Comic Sans MS" panose="030F0702030302020204" pitchFamily="66" charset="0"/>
              </a:rPr>
              <a:t>Vous </a:t>
            </a:r>
            <a:r>
              <a:rPr lang="fr-FR" b="1" dirty="0">
                <a:latin typeface="Comic Sans MS" panose="030F0702030302020204" pitchFamily="66" charset="0"/>
              </a:rPr>
              <a:t>accompagnez </a:t>
            </a:r>
            <a:r>
              <a:rPr lang="fr-FR" dirty="0">
                <a:latin typeface="Comic Sans MS" panose="030F0702030302020204" pitchFamily="66" charset="0"/>
              </a:rPr>
              <a:t>la personne handicapée dans sa vie </a:t>
            </a:r>
            <a:r>
              <a:rPr lang="fr-FR" dirty="0" smtClean="0">
                <a:latin typeface="Comic Sans MS" panose="030F0702030302020204" pitchFamily="66" charset="0"/>
              </a:rPr>
              <a:t>quotidienne.</a:t>
            </a:r>
          </a:p>
          <a:p>
            <a:endParaRPr lang="fr-FR" dirty="0" smtClean="0">
              <a:latin typeface="Comic Sans MS" panose="030F0702030302020204" pitchFamily="66" charset="0"/>
            </a:endParaRPr>
          </a:p>
          <a:p>
            <a:r>
              <a:rPr lang="fr-FR" dirty="0" smtClean="0">
                <a:latin typeface="Comic Sans MS" panose="030F0702030302020204" pitchFamily="66" charset="0"/>
              </a:rPr>
              <a:t>Vous </a:t>
            </a:r>
            <a:r>
              <a:rPr lang="fr-FR" b="1" dirty="0" smtClean="0">
                <a:latin typeface="Comic Sans MS" panose="030F0702030302020204" pitchFamily="66" charset="0"/>
              </a:rPr>
              <a:t>l’aidez </a:t>
            </a:r>
            <a:r>
              <a:rPr lang="fr-FR" dirty="0" smtClean="0">
                <a:latin typeface="Comic Sans MS" panose="030F0702030302020204" pitchFamily="66" charset="0"/>
              </a:rPr>
              <a:t>dans ses démarches, ses gestes quotidiens, ses sorties…</a:t>
            </a:r>
          </a:p>
          <a:p>
            <a:endParaRPr lang="fr-FR" dirty="0" smtClean="0">
              <a:latin typeface="Comic Sans MS" panose="030F0702030302020204" pitchFamily="66" charset="0"/>
            </a:endParaRPr>
          </a:p>
          <a:p>
            <a:r>
              <a:rPr lang="fr-FR" dirty="0" smtClean="0">
                <a:latin typeface="Comic Sans MS" panose="030F0702030302020204" pitchFamily="66" charset="0"/>
              </a:rPr>
              <a:t>Dans la </a:t>
            </a:r>
            <a:r>
              <a:rPr lang="fr-FR" b="1" dirty="0" smtClean="0">
                <a:latin typeface="Comic Sans MS" panose="030F0702030302020204" pitchFamily="66" charset="0"/>
              </a:rPr>
              <a:t>journée, elle peut fréquenter le FAS  Equipage</a:t>
            </a:r>
            <a:r>
              <a:rPr lang="fr-FR" dirty="0" smtClean="0">
                <a:latin typeface="Comic Sans MS" panose="030F0702030302020204" pitchFamily="66" charset="0"/>
              </a:rPr>
              <a:t> et rentrer chez vous, le soir. </a:t>
            </a:r>
          </a:p>
          <a:p>
            <a:endParaRPr lang="fr-FR" dirty="0" smtClean="0">
              <a:latin typeface="Comic Sans MS" panose="030F0702030302020204" pitchFamily="66" charset="0"/>
            </a:endParaRPr>
          </a:p>
          <a:p>
            <a:r>
              <a:rPr lang="fr-FR" dirty="0" smtClean="0">
                <a:latin typeface="Comic Sans MS" panose="030F0702030302020204" pitchFamily="66" charset="0"/>
              </a:rPr>
              <a:t>Le </a:t>
            </a:r>
            <a:r>
              <a:rPr lang="fr-FR" dirty="0" err="1" smtClean="0">
                <a:latin typeface="Comic Sans MS" panose="030F0702030302020204" pitchFamily="66" charset="0"/>
              </a:rPr>
              <a:t>week</a:t>
            </a:r>
            <a:r>
              <a:rPr lang="fr-FR" dirty="0" smtClean="0">
                <a:latin typeface="Comic Sans MS" panose="030F0702030302020204" pitchFamily="66" charset="0"/>
              </a:rPr>
              <a:t> end, et aux vacances,  elle peut rentrer dans </a:t>
            </a:r>
            <a:r>
              <a:rPr lang="fr-FR" b="1" dirty="0" smtClean="0">
                <a:latin typeface="Comic Sans MS" panose="030F0702030302020204" pitchFamily="66" charset="0"/>
              </a:rPr>
              <a:t>sa</a:t>
            </a:r>
            <a:r>
              <a:rPr lang="fr-FR" dirty="0" smtClean="0">
                <a:latin typeface="Comic Sans MS" panose="030F0702030302020204" pitchFamily="66" charset="0"/>
              </a:rPr>
              <a:t> </a:t>
            </a:r>
            <a:r>
              <a:rPr lang="fr-FR" b="1" dirty="0" smtClean="0">
                <a:latin typeface="Comic Sans MS" panose="030F0702030302020204" pitchFamily="66" charset="0"/>
              </a:rPr>
              <a:t>famille ou être hébergée, en temporaire, au foyer ou dans un centre de vacances.</a:t>
            </a:r>
          </a:p>
          <a:p>
            <a:endParaRPr lang="fr-FR" dirty="0" smtClean="0"/>
          </a:p>
          <a:p>
            <a:r>
              <a:rPr lang="fr-FR" dirty="0" smtClean="0">
                <a:latin typeface="Comic Sans MS" panose="030F0702030302020204" pitchFamily="66" charset="0"/>
              </a:rPr>
              <a:t>Vous </a:t>
            </a:r>
            <a:r>
              <a:rPr lang="fr-FR" dirty="0">
                <a:latin typeface="Comic Sans MS" panose="030F0702030302020204" pitchFamily="66" charset="0"/>
              </a:rPr>
              <a:t>ê</a:t>
            </a:r>
            <a:r>
              <a:rPr lang="fr-FR" dirty="0" smtClean="0">
                <a:latin typeface="Comic Sans MS" panose="030F0702030302020204" pitchFamily="66" charset="0"/>
              </a:rPr>
              <a:t>tes attentif à </a:t>
            </a:r>
            <a:r>
              <a:rPr lang="fr-FR" b="1" dirty="0" smtClean="0">
                <a:latin typeface="Comic Sans MS" panose="030F0702030302020204" pitchFamily="66" charset="0"/>
              </a:rPr>
              <a:t>ses besoins et son bien être.</a:t>
            </a:r>
          </a:p>
          <a:p>
            <a:endParaRPr lang="fr-FR" dirty="0" smtClean="0">
              <a:latin typeface="Comic Sans MS" panose="030F0702030302020204" pitchFamily="66" charset="0"/>
            </a:endParaRPr>
          </a:p>
          <a:p>
            <a:r>
              <a:rPr lang="fr-FR" dirty="0" smtClean="0">
                <a:latin typeface="Comic Sans MS" panose="030F0702030302020204" pitchFamily="66" charset="0"/>
              </a:rPr>
              <a:t>Elle partage votre </a:t>
            </a:r>
            <a:r>
              <a:rPr lang="fr-FR" b="1" dirty="0" smtClean="0">
                <a:latin typeface="Comic Sans MS" panose="030F0702030302020204" pitchFamily="66" charset="0"/>
              </a:rPr>
              <a:t>vie de famille.</a:t>
            </a:r>
          </a:p>
          <a:p>
            <a:endParaRPr lang="fr-FR" sz="2400" b="1" dirty="0" smtClean="0">
              <a:latin typeface="Comic Sans MS" panose="030F0702030302020204" pitchFamily="66" charset="0"/>
            </a:endParaRPr>
          </a:p>
          <a:p>
            <a:pPr>
              <a:buFont typeface="Courier New" panose="02070309020205020404" pitchFamily="49" charset="0"/>
              <a:buChar char="o"/>
            </a:pPr>
            <a:endParaRPr lang="fr-FR" i="1" dirty="0"/>
          </a:p>
          <a:p>
            <a:pPr marL="0" indent="0">
              <a:buNone/>
            </a:pPr>
            <a:endParaRPr lang="fr-FR" i="1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brightnessContrast bright="20000"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404664"/>
            <a:ext cx="2448272" cy="1836204"/>
          </a:xfrm>
          <a:prstGeom prst="rect">
            <a:avLst/>
          </a:prstGeom>
          <a:effectLst>
            <a:innerShdw blurRad="850900" dist="50800" dir="13500000">
              <a:prstClr val="black">
                <a:alpha val="50000"/>
              </a:prstClr>
            </a:innerShdw>
          </a:effectLst>
        </p:spPr>
      </p:pic>
    </p:spTree>
    <p:extLst>
      <p:ext uri="{BB962C8B-B14F-4D97-AF65-F5344CB8AC3E}">
        <p14:creationId xmlns:p14="http://schemas.microsoft.com/office/powerpoint/2010/main" val="2498394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611"/>
    </mc:Choice>
    <mc:Fallback xmlns="">
      <p:transition spd="slow" advTm="17611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ZoneTexte 6"/>
          <p:cNvSpPr txBox="1"/>
          <p:nvPr/>
        </p:nvSpPr>
        <p:spPr>
          <a:xfrm>
            <a:off x="1035595" y="332654"/>
            <a:ext cx="5336604" cy="646331"/>
          </a:xfrm>
          <a:prstGeom prst="rect">
            <a:avLst/>
          </a:prstGeom>
          <a:noFill/>
          <a:ln w="28575"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fr-FR" sz="3600" b="1" dirty="0" smtClean="0">
                <a:solidFill>
                  <a:schemeClr val="accent1"/>
                </a:solidFill>
                <a:latin typeface="+mj-lt"/>
              </a:rPr>
              <a:t>Votre rémunération</a:t>
            </a:r>
            <a:endParaRPr lang="fr-FR" sz="3600" b="1" dirty="0">
              <a:solidFill>
                <a:schemeClr val="accent1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14958" y="1412776"/>
            <a:ext cx="6120680" cy="126188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2200" dirty="0" smtClean="0"/>
              <a:t> </a:t>
            </a:r>
            <a:r>
              <a:rPr lang="fr-FR" sz="2200" b="1" dirty="0" smtClean="0"/>
              <a:t>Elle </a:t>
            </a:r>
            <a:r>
              <a:rPr lang="fr-FR" sz="2200" b="1" dirty="0"/>
              <a:t>comprend cinq indemnités</a:t>
            </a:r>
            <a:r>
              <a:rPr lang="fr-FR" sz="2200" dirty="0"/>
              <a:t> : </a:t>
            </a:r>
          </a:p>
          <a:p>
            <a:pPr lvl="0"/>
            <a:r>
              <a:rPr lang="fr-FR" b="1" dirty="0" smtClean="0"/>
              <a:t>		</a:t>
            </a:r>
            <a:endParaRPr lang="fr-FR" dirty="0" smtClean="0"/>
          </a:p>
          <a:p>
            <a:pPr lvl="0"/>
            <a:endParaRPr lang="fr-FR" dirty="0" smtClean="0"/>
          </a:p>
          <a:p>
            <a:pPr lvl="0"/>
            <a:endParaRPr lang="fr-FR" dirty="0"/>
          </a:p>
        </p:txBody>
      </p:sp>
      <p:sp>
        <p:nvSpPr>
          <p:cNvPr id="2" name="Rectangle 1"/>
          <p:cNvSpPr/>
          <p:nvPr/>
        </p:nvSpPr>
        <p:spPr>
          <a:xfrm>
            <a:off x="560698" y="1791384"/>
            <a:ext cx="712879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 smtClean="0"/>
              <a:t>Rémunération </a:t>
            </a:r>
            <a:r>
              <a:rPr lang="fr-FR" b="1" dirty="0"/>
              <a:t>journalière pour services rendus</a:t>
            </a:r>
            <a:r>
              <a:rPr lang="fr-FR" dirty="0"/>
              <a:t> équivalent à deux fois et demi le SMIC horaire </a:t>
            </a:r>
            <a:endParaRPr lang="fr-FR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 smtClean="0"/>
              <a:t>Indemnité </a:t>
            </a:r>
            <a:r>
              <a:rPr lang="fr-FR" dirty="0"/>
              <a:t>de </a:t>
            </a:r>
            <a:r>
              <a:rPr lang="fr-FR" b="1" dirty="0"/>
              <a:t>congés </a:t>
            </a:r>
            <a:r>
              <a:rPr lang="fr-FR" b="1" dirty="0" smtClean="0"/>
              <a:t>payés, </a:t>
            </a:r>
            <a:r>
              <a:rPr lang="fr-FR" dirty="0" smtClean="0"/>
              <a:t>cinq semaines par an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dirty="0" smtClean="0"/>
              <a:t>Indemnités de </a:t>
            </a:r>
            <a:r>
              <a:rPr lang="fr-FR" b="1" dirty="0"/>
              <a:t>f</a:t>
            </a:r>
            <a:r>
              <a:rPr lang="fr-FR" b="1" dirty="0" smtClean="0"/>
              <a:t>rais </a:t>
            </a:r>
            <a:r>
              <a:rPr lang="fr-FR" b="1" dirty="0"/>
              <a:t>d’entretien</a:t>
            </a:r>
            <a:r>
              <a:rPr lang="fr-FR" dirty="0"/>
              <a:t> </a:t>
            </a:r>
            <a:endParaRPr lang="fr-FR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FR" b="1" dirty="0" smtClean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b="1" dirty="0" smtClean="0"/>
              <a:t>Indemnité </a:t>
            </a:r>
            <a:r>
              <a:rPr lang="fr-FR" b="1" dirty="0"/>
              <a:t>de sujétions </a:t>
            </a:r>
            <a:r>
              <a:rPr lang="fr-FR" b="1" dirty="0" smtClean="0"/>
              <a:t>particulières , </a:t>
            </a:r>
            <a:r>
              <a:rPr lang="fr-FR" dirty="0" smtClean="0"/>
              <a:t>liée à l’état de </a:t>
            </a:r>
            <a:r>
              <a:rPr lang="fr-FR" dirty="0"/>
              <a:t>la personne </a:t>
            </a:r>
            <a:r>
              <a:rPr lang="fr-FR" dirty="0" smtClean="0"/>
              <a:t>accueillie</a:t>
            </a: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 smtClean="0"/>
              <a:t> </a:t>
            </a:r>
            <a:r>
              <a:rPr lang="fr-FR" b="1" dirty="0"/>
              <a:t>Indemnité de mise à disposition </a:t>
            </a:r>
            <a:r>
              <a:rPr lang="fr-FR" b="1" dirty="0" smtClean="0"/>
              <a:t>de la chambre.</a:t>
            </a:r>
            <a:endParaRPr lang="fr-FR" dirty="0"/>
          </a:p>
        </p:txBody>
      </p:sp>
      <p:pic>
        <p:nvPicPr>
          <p:cNvPr id="11" name="il_fi" descr="http://www.ecb.europa.eu/euro/banknotes/shared/img/20eurofr_HR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14666">
            <a:off x="6188735" y="826353"/>
            <a:ext cx="2173605" cy="11728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78963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0" advTm="18000"/>
    </mc:Choice>
    <mc:Fallback xmlns="">
      <p:transition spd="slow" advTm="18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à coins arrondis 4"/>
          <p:cNvSpPr/>
          <p:nvPr/>
        </p:nvSpPr>
        <p:spPr>
          <a:xfrm rot="10800000">
            <a:off x="196677" y="2876947"/>
            <a:ext cx="4788024" cy="3312368"/>
          </a:xfrm>
          <a:prstGeom prst="wedgeRoundRectCallou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220072" y="188640"/>
            <a:ext cx="3744416" cy="1143000"/>
          </a:xfrm>
        </p:spPr>
        <p:txBody>
          <a:bodyPr/>
          <a:lstStyle/>
          <a:p>
            <a:pPr marL="0" indent="0">
              <a:buNone/>
            </a:pPr>
            <a:r>
              <a:rPr lang="fr-FR" dirty="0" smtClean="0">
                <a:solidFill>
                  <a:schemeClr val="accent1"/>
                </a:solidFill>
              </a:rPr>
              <a:t>Témoignage</a:t>
            </a:r>
            <a:endParaRPr lang="fr-FR" dirty="0">
              <a:solidFill>
                <a:schemeClr val="accent1"/>
              </a:solidFill>
            </a:endParaRPr>
          </a:p>
        </p:txBody>
      </p:sp>
      <p:sp>
        <p:nvSpPr>
          <p:cNvPr id="7" name="Espace réservé du contenu 6"/>
          <p:cNvSpPr>
            <a:spLocks noGrp="1"/>
          </p:cNvSpPr>
          <p:nvPr>
            <p:ph sz="quarter" idx="14"/>
          </p:nvPr>
        </p:nvSpPr>
        <p:spPr>
          <a:xfrm>
            <a:off x="5004048" y="1124744"/>
            <a:ext cx="4032448" cy="4752529"/>
          </a:xfrm>
          <a:ln>
            <a:noFill/>
          </a:ln>
          <a:effectLst>
            <a:glow rad="101600">
              <a:schemeClr val="accent1">
                <a:satMod val="175000"/>
                <a:alpha val="40000"/>
              </a:schemeClr>
            </a:glow>
            <a:innerShdw blurRad="63500" dist="50800" dir="13500000">
              <a:schemeClr val="tx1">
                <a:lumMod val="65000"/>
                <a:lumOff val="35000"/>
                <a:alpha val="50000"/>
              </a:schemeClr>
            </a:innerShdw>
          </a:effectLst>
        </p:spPr>
        <p:txBody>
          <a:bodyPr>
            <a:normAutofit/>
          </a:bodyPr>
          <a:lstStyle/>
          <a:p>
            <a:pPr marL="45720" indent="0" algn="ctr">
              <a:buNone/>
            </a:pPr>
            <a:endParaRPr lang="fr-FR" dirty="0" smtClean="0">
              <a:solidFill>
                <a:schemeClr val="accent1">
                  <a:lumMod val="75000"/>
                </a:schemeClr>
              </a:solidFill>
              <a:latin typeface="ComicType" panose="00000400000000000000" pitchFamily="2" charset="0"/>
            </a:endParaRPr>
          </a:p>
          <a:p>
            <a:pPr marL="45720" indent="0" algn="ctr">
              <a:lnSpc>
                <a:spcPct val="150000"/>
              </a:lnSpc>
              <a:buNone/>
            </a:pPr>
            <a:r>
              <a:rPr lang="fr-FR" sz="2100" dirty="0"/>
              <a:t>Mado et </a:t>
            </a:r>
            <a:r>
              <a:rPr lang="fr-FR" sz="2100" dirty="0" smtClean="0"/>
              <a:t>Jean-Pierre </a:t>
            </a:r>
            <a:r>
              <a:rPr lang="fr-FR" sz="2100" dirty="0" err="1" smtClean="0"/>
              <a:t>Trottier</a:t>
            </a:r>
            <a:r>
              <a:rPr lang="fr-FR" sz="2100" dirty="0" smtClean="0"/>
              <a:t> </a:t>
            </a:r>
            <a:r>
              <a:rPr lang="fr-FR" sz="2100" dirty="0"/>
              <a:t>ont accueilli pendant 5 ans, </a:t>
            </a:r>
          </a:p>
          <a:p>
            <a:pPr marL="45720" indent="0" algn="ctr">
              <a:lnSpc>
                <a:spcPct val="150000"/>
              </a:lnSpc>
              <a:buNone/>
            </a:pPr>
            <a:r>
              <a:rPr lang="fr-FR" sz="2100" dirty="0"/>
              <a:t>Michelle, 40 ans ,</a:t>
            </a:r>
            <a:br>
              <a:rPr lang="fr-FR" sz="2100" dirty="0"/>
            </a:br>
            <a:r>
              <a:rPr lang="fr-FR" sz="2100" dirty="0"/>
              <a:t> qui fréquentait dans la journée un centre d’Aide par le travail et  retournait dans sa propre famille le </a:t>
            </a:r>
            <a:r>
              <a:rPr lang="fr-FR" sz="2100" dirty="0" smtClean="0"/>
              <a:t>week-end</a:t>
            </a:r>
            <a:r>
              <a:rPr lang="fr-FR" sz="2100" dirty="0"/>
              <a:t>.</a:t>
            </a:r>
          </a:p>
          <a:p>
            <a:pPr marL="365760" lvl="1" indent="0">
              <a:lnSpc>
                <a:spcPct val="150000"/>
              </a:lnSpc>
              <a:buNone/>
            </a:pPr>
            <a:endParaRPr lang="fr-FR" spc="-300" dirty="0">
              <a:solidFill>
                <a:schemeClr val="accent1">
                  <a:lumMod val="75000"/>
                </a:schemeClr>
              </a:solidFill>
              <a:latin typeface="ComicType" panose="00000400000000000000" pitchFamily="2" charset="0"/>
            </a:endParaRPr>
          </a:p>
          <a:p>
            <a:pPr marL="0" indent="0">
              <a:buNone/>
            </a:pPr>
            <a:endParaRPr lang="fr-FR" dirty="0" smtClean="0">
              <a:solidFill>
                <a:schemeClr val="accent1">
                  <a:lumMod val="75000"/>
                </a:schemeClr>
              </a:solidFill>
              <a:latin typeface="ComicType" panose="00000400000000000000" pitchFamily="2" charset="0"/>
            </a:endParaRP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  <p:sp>
        <p:nvSpPr>
          <p:cNvPr id="9" name="Rectangle 8"/>
          <p:cNvSpPr/>
          <p:nvPr/>
        </p:nvSpPr>
        <p:spPr>
          <a:xfrm>
            <a:off x="179512" y="2715927"/>
            <a:ext cx="4680520" cy="3247043"/>
          </a:xfrm>
          <a:prstGeom prst="rect">
            <a:avLst/>
          </a:prstGeom>
          <a:noFill/>
          <a:ln w="3175">
            <a:noFill/>
          </a:ln>
        </p:spPr>
        <p:txBody>
          <a:bodyPr wrap="square">
            <a:spAutoFit/>
          </a:bodyPr>
          <a:lstStyle/>
          <a:p>
            <a:endParaRPr lang="fr-FR" dirty="0"/>
          </a:p>
          <a:p>
            <a:r>
              <a:rPr lang="fr-FR" sz="1700" dirty="0" smtClean="0"/>
              <a:t>« </a:t>
            </a:r>
            <a:r>
              <a:rPr lang="fr-FR" sz="1700" dirty="0"/>
              <a:t> A la maison, Michelle avait sa chambre. </a:t>
            </a:r>
            <a:r>
              <a:rPr lang="fr-FR" sz="1700" dirty="0" smtClean="0"/>
              <a:t> Elle </a:t>
            </a:r>
            <a:r>
              <a:rPr lang="fr-FR" sz="1700" dirty="0"/>
              <a:t>disposait de la salle de bains </a:t>
            </a:r>
            <a:r>
              <a:rPr lang="fr-FR" sz="1700" dirty="0" smtClean="0"/>
              <a:t>familiale. </a:t>
            </a:r>
            <a:r>
              <a:rPr lang="fr-FR" sz="1700" dirty="0"/>
              <a:t>E</a:t>
            </a:r>
            <a:r>
              <a:rPr lang="fr-FR" sz="1700" dirty="0" smtClean="0"/>
              <a:t>lle </a:t>
            </a:r>
            <a:r>
              <a:rPr lang="fr-FR" sz="1700" dirty="0"/>
              <a:t>partageait notre vie </a:t>
            </a:r>
            <a:r>
              <a:rPr lang="fr-FR" sz="1700" dirty="0" smtClean="0"/>
              <a:t>». </a:t>
            </a:r>
          </a:p>
          <a:p>
            <a:r>
              <a:rPr lang="fr-FR" sz="1700" dirty="0" smtClean="0"/>
              <a:t>«  Les </a:t>
            </a:r>
            <a:r>
              <a:rPr lang="fr-FR" sz="1700" dirty="0"/>
              <a:t>seules vraies contraintes étaient les horaires du taxi le matin et le soir, du lundi au </a:t>
            </a:r>
            <a:r>
              <a:rPr lang="fr-FR" sz="1700" dirty="0" smtClean="0"/>
              <a:t>vendredi</a:t>
            </a:r>
          </a:p>
          <a:p>
            <a:r>
              <a:rPr lang="fr-FR" sz="1700" dirty="0" smtClean="0"/>
              <a:t>« .. </a:t>
            </a:r>
            <a:r>
              <a:rPr lang="fr-FR" sz="1700" dirty="0"/>
              <a:t>Je l’aidais pour la toilette, les repas, le coucher. Il fallait parfois raconter des histoires , jouer aux petits chevaux…  On pouvait l’emmener à la fête de la musique </a:t>
            </a:r>
            <a:r>
              <a:rPr lang="fr-FR" sz="1700" dirty="0" smtClean="0"/>
              <a:t> </a:t>
            </a:r>
            <a:r>
              <a:rPr lang="fr-FR" sz="1700" dirty="0"/>
              <a:t>ou au ciné. » </a:t>
            </a:r>
          </a:p>
        </p:txBody>
      </p:sp>
      <p:pic>
        <p:nvPicPr>
          <p:cNvPr id="8" name="Espace réservé du contenu 7"/>
          <p:cNvPicPr>
            <a:picLocks noGrp="1" noChangeAspect="1"/>
          </p:cNvPicPr>
          <p:nvPr>
            <p:ph sz="quarter" idx="13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76776">
            <a:off x="1213996" y="374815"/>
            <a:ext cx="3584399" cy="2016224"/>
          </a:xfrm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36795960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750" advTm="33000"/>
    </mc:Choice>
    <mc:Fallback xmlns="">
      <p:transition spd="slow" advTm="3300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oneTexte 2"/>
          <p:cNvSpPr txBox="1"/>
          <p:nvPr/>
        </p:nvSpPr>
        <p:spPr>
          <a:xfrm>
            <a:off x="1979712" y="188640"/>
            <a:ext cx="4176464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600" dirty="0" smtClean="0">
                <a:solidFill>
                  <a:schemeClr val="accent1"/>
                </a:solidFill>
              </a:rPr>
              <a:t>Qui contacter ?</a:t>
            </a:r>
            <a:endParaRPr lang="fr-FR" sz="4600" dirty="0">
              <a:solidFill>
                <a:schemeClr val="accent1"/>
              </a:solidFill>
            </a:endParaRPr>
          </a:p>
        </p:txBody>
      </p:sp>
      <p:graphicFrame>
        <p:nvGraphicFramePr>
          <p:cNvPr id="2" name="Tableau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273915"/>
              </p:ext>
            </p:extLst>
          </p:nvPr>
        </p:nvGraphicFramePr>
        <p:xfrm>
          <a:off x="755576" y="1412776"/>
          <a:ext cx="8064896" cy="461736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16224"/>
                <a:gridCol w="6048672"/>
              </a:tblGrid>
              <a:tr h="144000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Equipage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 Association</a:t>
                      </a:r>
                      <a:r>
                        <a:rPr lang="fr-FR" baseline="0" dirty="0" smtClean="0"/>
                        <a:t> : </a:t>
                      </a:r>
                      <a:r>
                        <a:rPr lang="fr-FR" dirty="0" smtClean="0"/>
                        <a:t>Françoise </a:t>
                      </a:r>
                      <a:r>
                        <a:rPr lang="fr-FR" dirty="0" err="1" smtClean="0"/>
                        <a:t>Vogien</a:t>
                      </a:r>
                      <a:r>
                        <a:rPr lang="fr-FR" dirty="0" smtClean="0"/>
                        <a:t> 54330</a:t>
                      </a:r>
                      <a:r>
                        <a:rPr lang="fr-FR" baseline="0" dirty="0" smtClean="0"/>
                        <a:t> </a:t>
                      </a:r>
                      <a:r>
                        <a:rPr lang="fr-FR" baseline="0" dirty="0" err="1" smtClean="0"/>
                        <a:t>Chaouilley</a:t>
                      </a:r>
                      <a:endParaRPr lang="fr-FR" baseline="0" dirty="0" smtClean="0"/>
                    </a:p>
                    <a:p>
                      <a:pPr algn="r"/>
                      <a:r>
                        <a:rPr lang="fr-FR" baseline="0" dirty="0" smtClean="0"/>
                        <a:t>Tél : 03 83 25 13 22</a:t>
                      </a:r>
                    </a:p>
                    <a:p>
                      <a:pPr algn="r"/>
                      <a:endParaRPr lang="fr-FR" baseline="0" dirty="0" smtClean="0"/>
                    </a:p>
                    <a:p>
                      <a:pPr algn="r"/>
                      <a:r>
                        <a:rPr lang="fr-FR" dirty="0" smtClean="0"/>
                        <a:t>Foyer : Corinne </a:t>
                      </a:r>
                      <a:r>
                        <a:rPr lang="fr-FR" dirty="0" err="1" smtClean="0"/>
                        <a:t>Gasperini</a:t>
                      </a:r>
                      <a:r>
                        <a:rPr lang="fr-FR" dirty="0" smtClean="0"/>
                        <a:t>,  54920  </a:t>
                      </a:r>
                      <a:r>
                        <a:rPr lang="fr-FR" dirty="0" err="1" smtClean="0"/>
                        <a:t>Diarville</a:t>
                      </a:r>
                      <a:r>
                        <a:rPr lang="fr-FR" dirty="0" smtClean="0"/>
                        <a:t> </a:t>
                      </a:r>
                    </a:p>
                    <a:p>
                      <a:pPr algn="r"/>
                      <a:r>
                        <a:rPr lang="fr-FR" dirty="0" smtClean="0"/>
                        <a:t>Tél 03 83 15 89 91</a:t>
                      </a:r>
                    </a:p>
                    <a:p>
                      <a:pPr algn="r"/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  <a:tr h="144000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Conseil</a:t>
                      </a:r>
                      <a:r>
                        <a:rPr lang="fr-FR" dirty="0" smtClean="0"/>
                        <a:t> </a:t>
                      </a:r>
                      <a:r>
                        <a:rPr lang="fr-FR" b="1" dirty="0" smtClean="0"/>
                        <a:t>Général</a:t>
                      </a:r>
                    </a:p>
                    <a:p>
                      <a:r>
                        <a:rPr lang="fr-FR" b="1" dirty="0" smtClean="0"/>
                        <a:t>de Meurthe et Moselle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fr-FR" dirty="0" smtClean="0"/>
                        <a:t>-Equipe Accueil Familial : Sandrine </a:t>
                      </a:r>
                      <a:r>
                        <a:rPr lang="fr-FR" dirty="0" err="1" smtClean="0"/>
                        <a:t>Galliègue</a:t>
                      </a:r>
                      <a:r>
                        <a:rPr lang="fr-FR" dirty="0" smtClean="0"/>
                        <a:t>, Dr </a:t>
                      </a:r>
                      <a:r>
                        <a:rPr lang="fr-FR" dirty="0" err="1" smtClean="0"/>
                        <a:t>Terrade</a:t>
                      </a:r>
                      <a:endParaRPr lang="fr-FR" dirty="0" smtClean="0"/>
                    </a:p>
                    <a:p>
                      <a:pPr marL="0" indent="0">
                        <a:buNone/>
                      </a:pPr>
                      <a:r>
                        <a:rPr lang="fr-FR" dirty="0" smtClean="0"/>
                        <a:t>                                                        Tél : 03 83 94 52 84</a:t>
                      </a:r>
                    </a:p>
                    <a:p>
                      <a:pPr marL="0" indent="0">
                        <a:buNone/>
                      </a:pPr>
                      <a:r>
                        <a:rPr lang="fr-FR" dirty="0" smtClean="0"/>
                        <a:t> -Territoire</a:t>
                      </a:r>
                      <a:r>
                        <a:rPr lang="fr-FR" baseline="0" dirty="0" smtClean="0"/>
                        <a:t> Terre de Lorraine : </a:t>
                      </a:r>
                      <a:r>
                        <a:rPr lang="fr-FR" dirty="0" smtClean="0"/>
                        <a:t>Catherine </a:t>
                      </a:r>
                      <a:r>
                        <a:rPr lang="fr-FR" dirty="0" err="1" smtClean="0"/>
                        <a:t>Clausse</a:t>
                      </a:r>
                      <a:r>
                        <a:rPr lang="fr-FR" dirty="0" smtClean="0"/>
                        <a:t> 54</a:t>
                      </a:r>
                      <a:r>
                        <a:rPr lang="fr-FR" baseline="0" dirty="0" smtClean="0"/>
                        <a:t> Toul</a:t>
                      </a:r>
                    </a:p>
                    <a:p>
                      <a:pPr marL="0" indent="0">
                        <a:buNone/>
                      </a:pPr>
                      <a:r>
                        <a:rPr lang="fr-FR" baseline="0" dirty="0" smtClean="0"/>
                        <a:t>                                                        Tél : 03 83 43 81 22</a:t>
                      </a:r>
                      <a:endParaRPr lang="fr-FR" dirty="0" smtClean="0"/>
                    </a:p>
                  </a:txBody>
                  <a:tcPr/>
                </a:tc>
              </a:tr>
              <a:tr h="1440000">
                <a:tc>
                  <a:txBody>
                    <a:bodyPr/>
                    <a:lstStyle/>
                    <a:p>
                      <a:r>
                        <a:rPr lang="fr-FR" b="1" dirty="0" smtClean="0"/>
                        <a:t>Communauté de Communes du Pays du  Saintois</a:t>
                      </a:r>
                      <a:endParaRPr lang="fr-FR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-Espace</a:t>
                      </a:r>
                      <a:r>
                        <a:rPr lang="fr-FR" baseline="0" dirty="0" smtClean="0"/>
                        <a:t> Emploi : Aurélie </a:t>
                      </a:r>
                      <a:r>
                        <a:rPr lang="fr-FR" baseline="0" dirty="0" err="1" smtClean="0"/>
                        <a:t>Routnoer</a:t>
                      </a:r>
                      <a:r>
                        <a:rPr lang="fr-FR" baseline="0" dirty="0" smtClean="0"/>
                        <a:t> 3 Place des Anciens</a:t>
                      </a:r>
                    </a:p>
                    <a:p>
                      <a:r>
                        <a:rPr lang="fr-FR" baseline="0" dirty="0" smtClean="0"/>
                        <a:t>                                       Combattants 54116 </a:t>
                      </a:r>
                      <a:r>
                        <a:rPr lang="fr-FR" baseline="0" dirty="0" err="1" smtClean="0"/>
                        <a:t>Tantonville</a:t>
                      </a:r>
                      <a:endParaRPr lang="fr-FR" baseline="0" dirty="0" smtClean="0"/>
                    </a:p>
                    <a:p>
                      <a:r>
                        <a:rPr lang="fr-FR" baseline="0" dirty="0" smtClean="0"/>
                        <a:t>                                                        Tél : 03 83 52 45 41       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713" y="1772816"/>
            <a:ext cx="1136904" cy="835152"/>
          </a:xfrm>
          <a:prstGeom prst="rect">
            <a:avLst/>
          </a:prstGeom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4077073"/>
            <a:ext cx="1656184" cy="4140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C:\Users\Perso\AppData\Local\Temp\logo CCPS-1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5517233"/>
            <a:ext cx="1230158" cy="4335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9748" y="2348881"/>
            <a:ext cx="708036" cy="693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4472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8000"/>
    </mc:Choice>
    <mc:Fallback xmlns="">
      <p:transition spd="slow" advTm="3800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illage">
  <a:themeElements>
    <a:clrScheme name="Sillage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illage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illage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703</TotalTime>
  <Words>344</Words>
  <Application>Microsoft Office PowerPoint</Application>
  <PresentationFormat>Affichage à l'écran (4:3)</PresentationFormat>
  <Paragraphs>73</Paragraphs>
  <Slides>8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Sillage</vt:lpstr>
      <vt:lpstr>Présentation PowerPoint</vt:lpstr>
      <vt:lpstr>Présentation PowerPoint</vt:lpstr>
      <vt:lpstr>Devenez accueillant familial!</vt:lpstr>
      <vt:lpstr>Accueillant familial agréé!</vt:lpstr>
      <vt:lpstr>Votre métier </vt:lpstr>
      <vt:lpstr>Présentation PowerPoint</vt:lpstr>
      <vt:lpstr>Témoignage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Devenez Accueillant Familial</dc:title>
  <dc:creator>tété</dc:creator>
  <cp:lastModifiedBy>tété</cp:lastModifiedBy>
  <cp:revision>97</cp:revision>
  <dcterms:created xsi:type="dcterms:W3CDTF">2013-10-26T19:41:46Z</dcterms:created>
  <dcterms:modified xsi:type="dcterms:W3CDTF">2013-12-02T10:31:10Z</dcterms:modified>
</cp:coreProperties>
</file>